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980738" cy="7885113"/>
  <p:notesSz cx="6858000" cy="9144000"/>
  <p:defaultTextStyle>
    <a:defPPr>
      <a:defRPr lang="ru-RU"/>
    </a:defPPr>
    <a:lvl1pPr marL="0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9048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809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714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6193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5241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4289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3333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5238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35D7"/>
    <a:srgbClr val="6666FF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594" y="-78"/>
      </p:cViewPr>
      <p:guideLst>
        <p:guide orient="horz" pos="2484"/>
        <p:guide pos="34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609016054325279E-2"/>
          <c:y val="0"/>
          <c:w val="0.96473121403831008"/>
          <c:h val="0.861657861162326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7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0.12495742228692479"/>
                  <c:y val="3.091753202828526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28007,5</a:t>
                    </a:r>
                    <a:endParaRPr lang="ru-RU" dirty="0" smtClean="0"/>
                  </a:p>
                </c:rich>
              </c:tx>
              <c:showVal val="1"/>
            </c:dLbl>
            <c:dLbl>
              <c:idx val="1"/>
              <c:layout>
                <c:manualLayout>
                  <c:x val="0.12542441619928391"/>
                  <c:y val="6.444525220921459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28213,0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0.24198809923756731"/>
                  <c:y val="6.822459073267618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28399,6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0.24110611843681079"/>
                  <c:y val="5.696972854560764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29159,7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0.43901734137760484"/>
                  <c:y val="9.6931657407370669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25208,1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0.20997704691869556"/>
                  <c:y val="7.108147875698457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28297,7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1.9444113932516559E-2"/>
                  <c:y val="7.03513851507724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56708,5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1.3504911796087369E-2"/>
                  <c:y val="7.61031150257991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29830,4</a:t>
                    </a:r>
                    <a:endParaRPr lang="en-US" dirty="0"/>
                  </a:p>
                </c:rich>
              </c:tx>
              <c:showVal val="1"/>
            </c:dLbl>
            <c:spPr>
              <a:blipFill>
                <a:blip xmlns:r="http://schemas.openxmlformats.org/officeDocument/2006/relationships" r:embed="rId1"/>
                <a:tile tx="0" ty="0" sx="100000" sy="100000" flip="none" algn="tl"/>
              </a:blipFill>
              <a:ln>
                <a:solidFill>
                  <a:srgbClr val="4135D7"/>
                </a:solidFill>
              </a:ln>
            </c:spPr>
            <c:txPr>
              <a:bodyPr/>
              <a:lstStyle/>
              <a:p>
                <a:pPr>
                  <a:defRPr sz="1680" cap="none" normalizeH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25208.1</c:v>
                </c:pt>
                <c:pt idx="1">
                  <c:v>28007.5</c:v>
                </c:pt>
                <c:pt idx="2">
                  <c:v>28213</c:v>
                </c:pt>
                <c:pt idx="3">
                  <c:v>28297.7</c:v>
                </c:pt>
                <c:pt idx="4">
                  <c:v>28399.599999999999</c:v>
                </c:pt>
                <c:pt idx="5">
                  <c:v>29159.7</c:v>
                </c:pt>
                <c:pt idx="6">
                  <c:v>56708.5</c:v>
                </c:pt>
                <c:pt idx="7">
                  <c:v>29830.400000000001</c:v>
                </c:pt>
              </c:numCache>
            </c:numRef>
          </c:val>
        </c:ser>
        <c:dLbls>
          <c:showVal val="1"/>
        </c:dLbls>
        <c:gapWidth val="0"/>
        <c:gapDepth val="0"/>
        <c:shape val="cylinder"/>
        <c:axId val="65528576"/>
        <c:axId val="65530112"/>
        <c:axId val="0"/>
      </c:bar3DChart>
      <c:catAx>
        <c:axId val="655285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50" b="0" i="1" cap="small" spc="10" normalizeH="0" baseline="30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  <c:crossAx val="65530112"/>
        <c:crosses val="autoZero"/>
        <c:auto val="1"/>
        <c:lblAlgn val="ctr"/>
        <c:lblOffset val="100"/>
      </c:catAx>
      <c:valAx>
        <c:axId val="6553011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655285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0.07639</cdr:x>
      <cdr:y>0.59157</cdr:y>
    </cdr:from>
    <cdr:to>
      <cdr:x>0.13946</cdr:x>
      <cdr:y>0.84585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5818" y="3429024"/>
          <a:ext cx="648806" cy="1473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0.04861</cdr:x>
      <cdr:y>0.75178</cdr:y>
    </cdr:from>
    <cdr:to>
      <cdr:x>0.32789</cdr:x>
      <cdr:y>0.81606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0066" y="4357718"/>
          <a:ext cx="2872973" cy="372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0.30556</cdr:x>
      <cdr:y>0.65319</cdr:y>
    </cdr:from>
    <cdr:to>
      <cdr:x>0.35194</cdr:x>
      <cdr:y>0.86238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2775543" y="4153943"/>
          <a:ext cx="1212573" cy="47711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rtlCol="0">
          <a:spAutoFit/>
        </a:bodyPr>
        <a:lstStyle xmlns:a="http://schemas.openxmlformats.org/drawingml/2006/main"/>
        <a:p xmlns:a="http://schemas.openxmlformats.org/drawingml/2006/main">
          <a:pPr algn="just">
            <a:lnSpc>
              <a:spcPts val="1000"/>
            </a:lnSpc>
          </a:pPr>
          <a:r>
            <a:rPr lang="ru-RU" sz="1400" dirty="0" smtClean="0">
              <a:solidFill>
                <a:srgbClr val="FFFF00"/>
              </a:solidFill>
            </a:rPr>
            <a:t>Младший медицинский персонал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0.1875</cdr:x>
      <cdr:y>0.64086</cdr:y>
    </cdr:from>
    <cdr:to>
      <cdr:x>0.2239</cdr:x>
      <cdr:y>0.85624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1491824" y="4151778"/>
          <a:ext cx="1248454" cy="374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Социальные работники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0.52083</cdr:x>
      <cdr:y>0.59157</cdr:y>
    </cdr:from>
    <cdr:to>
      <cdr:x>0.57212</cdr:x>
      <cdr:y>0.8542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4860492" y="3926382"/>
          <a:ext cx="1522340" cy="527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учреждений </a:t>
          </a:r>
          <a:r>
            <a:rPr lang="ru-RU" sz="1400" dirty="0" smtClean="0">
              <a:solidFill>
                <a:srgbClr val="FFFF00"/>
              </a:solidFill>
            </a:rPr>
            <a:t>культуры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0.63194</cdr:x>
      <cdr:y>0.56692</cdr:y>
    </cdr:from>
    <cdr:to>
      <cdr:x>0.68206</cdr:x>
      <cdr:y>0.84326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5957748" y="3829258"/>
          <a:ext cx="1601809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Средний </a:t>
          </a:r>
          <a:r>
            <a:rPr lang="ru-RU" sz="1400" dirty="0" smtClean="0">
              <a:solidFill>
                <a:srgbClr val="FFFF00"/>
              </a:solidFill>
            </a:rPr>
            <a:t>медицинский</a:t>
          </a:r>
          <a:r>
            <a:rPr lang="ru-RU" sz="1200" dirty="0" smtClean="0">
              <a:solidFill>
                <a:srgbClr val="FFFF00"/>
              </a:solidFill>
            </a:rPr>
            <a:t> персонал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0.75694</cdr:x>
      <cdr:y>0.46832</cdr:y>
    </cdr:from>
    <cdr:to>
      <cdr:x>0.7808</cdr:x>
      <cdr:y>0.82762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6868123" y="3633263"/>
          <a:ext cx="2082689" cy="245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врачи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0.2973</cdr:x>
      <cdr:y>0.11429</cdr:y>
    </cdr:from>
    <cdr:to>
      <cdr:x>0.41261</cdr:x>
      <cdr:y>0.29714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57454" y="5715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0.06233</cdr:x>
      <cdr:y>0.56692</cdr:y>
    </cdr:from>
    <cdr:to>
      <cdr:x>0.12668</cdr:x>
      <cdr:y>0.8627</cdr:y>
    </cdr:to>
    <cdr:sp macro="" textlink="">
      <cdr:nvSpPr>
        <cdr:cNvPr id="10" name="TextBox 9"/>
        <cdr:cNvSpPr txBox="1"/>
      </cdr:nvSpPr>
      <cdr:spPr>
        <a:xfrm xmlns:a="http://schemas.openxmlformats.org/drawingml/2006/main" rot="16200000">
          <a:off x="114918" y="3812416"/>
          <a:ext cx="1714512" cy="6619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дошкольных </a:t>
          </a:r>
          <a:r>
            <a:rPr lang="ru-RU" sz="1400" dirty="0" smtClean="0">
              <a:solidFill>
                <a:srgbClr val="FFFF00"/>
              </a:solidFill>
            </a:rPr>
            <a:t>образовательных</a:t>
          </a:r>
          <a:r>
            <a:rPr lang="ru-RU" sz="1200" dirty="0" smtClean="0">
              <a:solidFill>
                <a:srgbClr val="FFFF00"/>
              </a:solidFill>
            </a:rPr>
            <a:t>  </a:t>
          </a:r>
          <a:r>
            <a:rPr lang="ru-RU" sz="1200" dirty="0" smtClean="0">
              <a:solidFill>
                <a:srgbClr val="FFFF00"/>
              </a:solidFill>
            </a:rPr>
            <a:t>учреждений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0.40972</cdr:x>
      <cdr:y>0.59157</cdr:y>
    </cdr:from>
    <cdr:to>
      <cdr:x>0.45984</cdr:x>
      <cdr:y>0.8542</cdr:y>
    </cdr:to>
    <cdr:sp macro="" textlink="">
      <cdr:nvSpPr>
        <cdr:cNvPr id="11" name="TextBox 10"/>
        <cdr:cNvSpPr txBox="1"/>
      </cdr:nvSpPr>
      <cdr:spPr>
        <a:xfrm xmlns:a="http://schemas.openxmlformats.org/drawingml/2006/main" rot="16200000">
          <a:off x="3711436" y="3932430"/>
          <a:ext cx="1522339" cy="5155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 учреждений общего образования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0.86111</cdr:x>
      <cdr:y>0.56692</cdr:y>
    </cdr:from>
    <cdr:to>
      <cdr:x>0.91122</cdr:x>
      <cdr:y>0.84417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8312492" y="3831967"/>
          <a:ext cx="1607125" cy="5154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Среднемесячная заработная плата работников по УР </a:t>
          </a:r>
          <a:endParaRPr lang="ru-RU" sz="1400" dirty="0">
            <a:solidFill>
              <a:srgbClr val="FFFF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6736D-E93E-43BA-8D02-5B77B6F6DE8E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2988" y="685800"/>
            <a:ext cx="47720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56C2F-45B6-45A5-9E5A-92653BCA6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3557" y="2449497"/>
            <a:ext cx="9333627" cy="169018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7112" y="4468231"/>
            <a:ext cx="7686517" cy="20150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8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7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1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5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9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33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72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11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60487" y="363227"/>
            <a:ext cx="2966324" cy="77354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9607" y="363227"/>
            <a:ext cx="8717868" cy="773544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404" y="5066917"/>
            <a:ext cx="9333627" cy="1566071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7404" y="3342049"/>
            <a:ext cx="9333627" cy="1724868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3889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779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166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555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944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333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722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1119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59608" y="2115476"/>
            <a:ext cx="5841143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83761" y="2115476"/>
            <a:ext cx="5843050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8" y="1765025"/>
            <a:ext cx="4851733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9038" y="2500604"/>
            <a:ext cx="4851733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8064" y="1765025"/>
            <a:ext cx="4853639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8064" y="2500604"/>
            <a:ext cx="4853639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9" y="313944"/>
            <a:ext cx="3612587" cy="133608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93163" y="313946"/>
            <a:ext cx="6138538" cy="6729725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039" y="1650035"/>
            <a:ext cx="3612587" cy="5393637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301" y="5519579"/>
            <a:ext cx="6588443" cy="65161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52301" y="704549"/>
            <a:ext cx="6588443" cy="4731068"/>
          </a:xfrm>
        </p:spPr>
        <p:txBody>
          <a:bodyPr/>
          <a:lstStyle>
            <a:lvl1pPr marL="0" indent="0">
              <a:buNone/>
              <a:defRPr sz="3800"/>
            </a:lvl1pPr>
            <a:lvl2pPr marL="538899" indent="0">
              <a:buNone/>
              <a:defRPr sz="3300"/>
            </a:lvl2pPr>
            <a:lvl3pPr marL="1077798" indent="0">
              <a:buNone/>
              <a:defRPr sz="2800"/>
            </a:lvl3pPr>
            <a:lvl4pPr marL="1616696" indent="0">
              <a:buNone/>
              <a:defRPr sz="2400"/>
            </a:lvl4pPr>
            <a:lvl5pPr marL="2155595" indent="0">
              <a:buNone/>
              <a:defRPr sz="2400"/>
            </a:lvl5pPr>
            <a:lvl6pPr marL="2694494" indent="0">
              <a:buNone/>
              <a:defRPr sz="2400"/>
            </a:lvl6pPr>
            <a:lvl7pPr marL="3233393" indent="0">
              <a:buNone/>
              <a:defRPr sz="2400"/>
            </a:lvl7pPr>
            <a:lvl8pPr marL="3772293" indent="0">
              <a:buNone/>
              <a:defRPr sz="2400"/>
            </a:lvl8pPr>
            <a:lvl9pPr marL="4311191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2301" y="6171198"/>
            <a:ext cx="6588443" cy="925405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  <a:prstGeom prst="rect">
            <a:avLst/>
          </a:prstGeom>
        </p:spPr>
        <p:txBody>
          <a:bodyPr vert="horz" lIns="107780" tIns="53890" rIns="107780" bIns="538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7" y="1839860"/>
            <a:ext cx="9882664" cy="5203810"/>
          </a:xfrm>
          <a:prstGeom prst="rect">
            <a:avLst/>
          </a:prstGeom>
        </p:spPr>
        <p:txBody>
          <a:bodyPr vert="horz" lIns="107780" tIns="53890" rIns="107780" bIns="538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9037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9EFF1-2E48-4C05-A051-0BDDA7310379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51752" y="7308333"/>
            <a:ext cx="3477234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869529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077798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174" indent="-404174" algn="l" defTabSz="107779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5710" indent="-336812" algn="l" defTabSz="1077798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7247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86146" indent="-269449" algn="l" defTabSz="107779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044" indent="-269449" algn="l" defTabSz="107779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3943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2842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1741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0640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8899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798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6696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595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4494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3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22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1191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75395" y="1870854"/>
          <a:ext cx="10287072" cy="5796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6833" y="513532"/>
            <a:ext cx="10429948" cy="1143008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</a:t>
            </a:r>
            <a:br>
              <a:rPr lang="ru-RU" sz="2000" dirty="0" smtClean="0"/>
            </a:br>
            <a:r>
              <a:rPr lang="ru-RU" sz="2000" dirty="0" smtClean="0"/>
              <a:t> за </a:t>
            </a:r>
            <a:r>
              <a:rPr lang="ru-RU" sz="2000" dirty="0" smtClean="0"/>
              <a:t>январь-март 2018 </a:t>
            </a:r>
            <a:r>
              <a:rPr lang="ru-RU" sz="2000" dirty="0" smtClean="0"/>
              <a:t>г.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ru-RU" sz="2000" dirty="0" smtClean="0"/>
              <a:t>рублей)</a:t>
            </a:r>
            <a:endParaRPr lang="ru-RU" sz="2000" dirty="0"/>
          </a:p>
        </p:txBody>
      </p:sp>
      <p:pic>
        <p:nvPicPr>
          <p:cNvPr id="7" name="Picture 2" descr="C:\Documents and Settings\sep12\Рабочий стол\картинки\7bb04f3cb06ab0c58ad76cec6bbc6ec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33377" y="2656672"/>
            <a:ext cx="875512" cy="1798301"/>
          </a:xfrm>
          <a:prstGeom prst="rect">
            <a:avLst/>
          </a:prstGeom>
          <a:noFill/>
        </p:spPr>
      </p:pic>
      <p:pic>
        <p:nvPicPr>
          <p:cNvPr id="1033" name="Picture 9" descr="C:\Documents and Settings\sep12\Рабочий стол\картинки\женщина-чистки-2086769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000" contrast="16000"/>
          </a:blip>
          <a:srcRect t="4037" b="9171"/>
          <a:stretch>
            <a:fillRect/>
          </a:stretch>
        </p:blipFill>
        <p:spPr bwMode="auto">
          <a:xfrm>
            <a:off x="3132915" y="3085300"/>
            <a:ext cx="1143008" cy="1450502"/>
          </a:xfrm>
          <a:prstGeom prst="rect">
            <a:avLst/>
          </a:prstGeom>
          <a:noFill/>
        </p:spPr>
      </p:pic>
      <p:pic>
        <p:nvPicPr>
          <p:cNvPr id="1026" name="Picture 2" descr="N:\403\картинки\cartoon-orderly-pushing-old-lady-190105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7143" t="949" r="11905"/>
          <a:stretch>
            <a:fillRect/>
          </a:stretch>
        </p:blipFill>
        <p:spPr bwMode="auto">
          <a:xfrm>
            <a:off x="1989907" y="3085300"/>
            <a:ext cx="1045893" cy="1632742"/>
          </a:xfrm>
          <a:prstGeom prst="rect">
            <a:avLst/>
          </a:prstGeom>
          <a:noFill/>
        </p:spPr>
      </p:pic>
      <p:pic>
        <p:nvPicPr>
          <p:cNvPr id="1034" name="Picture 10" descr="C:\Documents and Settings\sep12\Рабочий стол\таня\буклеты\x_a307932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" contrast="-34000"/>
          </a:blip>
          <a:srcRect/>
          <a:stretch>
            <a:fillRect/>
          </a:stretch>
        </p:blipFill>
        <p:spPr bwMode="auto">
          <a:xfrm>
            <a:off x="8705079" y="2513796"/>
            <a:ext cx="1357322" cy="1863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N:\403\картинки\библиотека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" contrast="42000"/>
          </a:blip>
          <a:srcRect/>
          <a:stretch>
            <a:fillRect/>
          </a:stretch>
        </p:blipFill>
        <p:spPr bwMode="auto">
          <a:xfrm>
            <a:off x="5490369" y="2585234"/>
            <a:ext cx="1072946" cy="2105348"/>
          </a:xfrm>
          <a:prstGeom prst="rect">
            <a:avLst/>
          </a:prstGeom>
          <a:noFill/>
        </p:spPr>
      </p:pic>
      <p:pic>
        <p:nvPicPr>
          <p:cNvPr id="9" name="Picture 6" descr="F:\79013566_3640123_90263c3a034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6385" y="870722"/>
            <a:ext cx="1023855" cy="1532856"/>
          </a:xfrm>
          <a:prstGeom prst="rect">
            <a:avLst/>
          </a:prstGeom>
          <a:noFill/>
        </p:spPr>
      </p:pic>
      <p:pic>
        <p:nvPicPr>
          <p:cNvPr id="1035" name="Picture 11" descr="C:\Documents and Settings\sep12\Рабочий стол\таня\буклеты\картинки\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2585" y="2942424"/>
            <a:ext cx="1233488" cy="1850233"/>
          </a:xfrm>
          <a:prstGeom prst="rect">
            <a:avLst/>
          </a:prstGeom>
          <a:noFill/>
        </p:spPr>
      </p:pic>
      <p:pic>
        <p:nvPicPr>
          <p:cNvPr id="1036" name="Picture 12" descr="C:\Documents and Settings\sep12\Рабочий стол\таня\буклеты\50652865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90237" y="2799548"/>
            <a:ext cx="642942" cy="174835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1795</TotalTime>
  <Words>59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  за январь-март 2018 г. (рублей)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GEG</cp:lastModifiedBy>
  <cp:revision>201</cp:revision>
  <dcterms:created xsi:type="dcterms:W3CDTF">2015-09-07T13:31:04Z</dcterms:created>
  <dcterms:modified xsi:type="dcterms:W3CDTF">2018-05-11T08:49:36Z</dcterms:modified>
</cp:coreProperties>
</file>